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A0C1C1-1AFC-40FC-8111-60A87C724CB9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0BFA01-27EB-499E-829E-87BC90C4D1A2}">
      <dgm:prSet/>
      <dgm:spPr/>
      <dgm:t>
        <a:bodyPr/>
        <a:lstStyle/>
        <a:p>
          <a:pPr rtl="0"/>
          <a:r>
            <a:rPr lang="en-US" dirty="0"/>
            <a:t>FC IN FRONT OFFICE- I </a:t>
          </a:r>
        </a:p>
        <a:p>
          <a:pPr rtl="0"/>
          <a:r>
            <a:rPr lang="en-US" dirty="0"/>
            <a:t>( BHM 113)</a:t>
          </a:r>
        </a:p>
      </dgm:t>
    </dgm:pt>
    <dgm:pt modelId="{D731638B-58F6-4D87-9DFD-31E7CA56448B}" type="parTrans" cxnId="{22A7F48F-76BB-46BF-BFC8-FE129DDA2520}">
      <dgm:prSet/>
      <dgm:spPr/>
      <dgm:t>
        <a:bodyPr/>
        <a:lstStyle/>
        <a:p>
          <a:endParaRPr lang="en-US"/>
        </a:p>
      </dgm:t>
    </dgm:pt>
    <dgm:pt modelId="{1FC5781D-294F-4437-A184-A528D9236BB7}" type="sibTrans" cxnId="{22A7F48F-76BB-46BF-BFC8-FE129DDA2520}">
      <dgm:prSet/>
      <dgm:spPr/>
      <dgm:t>
        <a:bodyPr/>
        <a:lstStyle/>
        <a:p>
          <a:endParaRPr lang="en-US"/>
        </a:p>
      </dgm:t>
    </dgm:pt>
    <dgm:pt modelId="{8D64AC3F-F596-4AD8-8027-8A9299EAB79C}" type="pres">
      <dgm:prSet presAssocID="{99A0C1C1-1AFC-40FC-8111-60A87C724CB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A44F736-6065-4896-AC6F-15EB8AD9A4FC}" type="pres">
      <dgm:prSet presAssocID="{860BFA01-27EB-499E-829E-87BC90C4D1A2}" presName="horFlow" presStyleCnt="0"/>
      <dgm:spPr/>
    </dgm:pt>
    <dgm:pt modelId="{EB083E8C-2D8D-40D9-9455-F52837D64BA7}" type="pres">
      <dgm:prSet presAssocID="{860BFA01-27EB-499E-829E-87BC90C4D1A2}" presName="bigChev" presStyleLbl="node1" presStyleIdx="0" presStyleCnt="1" custScaleX="146286"/>
      <dgm:spPr/>
      <dgm:t>
        <a:bodyPr/>
        <a:lstStyle/>
        <a:p>
          <a:endParaRPr lang="en-US"/>
        </a:p>
      </dgm:t>
    </dgm:pt>
  </dgm:ptLst>
  <dgm:cxnLst>
    <dgm:cxn modelId="{95FA78A6-3CA4-46A4-9747-493875BBD45F}" type="presOf" srcId="{860BFA01-27EB-499E-829E-87BC90C4D1A2}" destId="{EB083E8C-2D8D-40D9-9455-F52837D64BA7}" srcOrd="0" destOrd="0" presId="urn:microsoft.com/office/officeart/2005/8/layout/lProcess3"/>
    <dgm:cxn modelId="{7736366A-6B66-4873-92C3-F996CD6E500F}" type="presOf" srcId="{99A0C1C1-1AFC-40FC-8111-60A87C724CB9}" destId="{8D64AC3F-F596-4AD8-8027-8A9299EAB79C}" srcOrd="0" destOrd="0" presId="urn:microsoft.com/office/officeart/2005/8/layout/lProcess3"/>
    <dgm:cxn modelId="{22A7F48F-76BB-46BF-BFC8-FE129DDA2520}" srcId="{99A0C1C1-1AFC-40FC-8111-60A87C724CB9}" destId="{860BFA01-27EB-499E-829E-87BC90C4D1A2}" srcOrd="0" destOrd="0" parTransId="{D731638B-58F6-4D87-9DFD-31E7CA56448B}" sibTransId="{1FC5781D-294F-4437-A184-A528D9236BB7}"/>
    <dgm:cxn modelId="{EE8BA39E-804A-47AF-88D6-34BB17E11F47}" type="presParOf" srcId="{8D64AC3F-F596-4AD8-8027-8A9299EAB79C}" destId="{2A44F736-6065-4896-AC6F-15EB8AD9A4FC}" srcOrd="0" destOrd="0" presId="urn:microsoft.com/office/officeart/2005/8/layout/lProcess3"/>
    <dgm:cxn modelId="{015B5B2C-12C7-493A-8A57-875BAB7A9C68}" type="presParOf" srcId="{2A44F736-6065-4896-AC6F-15EB8AD9A4FC}" destId="{EB083E8C-2D8D-40D9-9455-F52837D64BA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083E8C-2D8D-40D9-9455-F52837D64BA7}">
      <dsp:nvSpPr>
        <dsp:cNvPr id="0" name=""/>
        <dsp:cNvSpPr/>
      </dsp:nvSpPr>
      <dsp:spPr>
        <a:xfrm>
          <a:off x="533393" y="1190"/>
          <a:ext cx="6400812" cy="17502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25400" rIns="0" bIns="25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/>
            <a:t>FC IN FRONT OFFICE- I </a:t>
          </a:r>
        </a:p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/>
            <a:t>( BHM 113)</a:t>
          </a:r>
        </a:p>
      </dsp:txBody>
      <dsp:txXfrm>
        <a:off x="533393" y="1190"/>
        <a:ext cx="6400812" cy="1750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0">
    <p:sndAc>
      <p:stSnd>
        <p:snd r:embed="rId1" name="arrow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0">
    <p:sndAc>
      <p:stSnd>
        <p:snd r:embed="rId1" name="arrow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0">
    <p:sndAc>
      <p:stSnd>
        <p:snd r:embed="rId1" name="arrow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0">
    <p:sndAc>
      <p:stSnd>
        <p:snd r:embed="rId1" name="arrow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0">
    <p:sndAc>
      <p:stSnd>
        <p:snd r:embed="rId1" name="arrow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0">
    <p:sndAc>
      <p:stSnd>
        <p:snd r:embed="rId1" name="arrow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0">
    <p:sndAc>
      <p:stSnd>
        <p:snd r:embed="rId1" name="arrow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0">
    <p:sndAc>
      <p:stSnd>
        <p:snd r:embed="rId1" name="arrow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0">
    <p:sndAc>
      <p:stSnd>
        <p:snd r:embed="rId1" name="arrow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0">
    <p:sndAc>
      <p:stSnd>
        <p:snd r:embed="rId1" name="arrow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0">
    <p:sndAc>
      <p:stSnd>
        <p:snd r:embed="rId1" name="arrow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0">
    <p:sndAc>
      <p:stSnd>
        <p:snd r:embed="rId13" name="arrow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03375"/>
          </a:xfrm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MOCK TEST </a:t>
            </a:r>
            <a:br>
              <a:rPr 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10.02.2021</a:t>
            </a:r>
            <a:br>
              <a:rPr lang="en-US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By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Soumyak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Bhattacherjee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304800" y="3886200"/>
          <a:ext cx="74676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Plan with room tariff including either lunch or dinner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A) EP</a:t>
            </a:r>
          </a:p>
          <a:p>
            <a:r>
              <a:rPr lang="en-US" dirty="0"/>
              <a:t>B) MAP</a:t>
            </a:r>
          </a:p>
          <a:p>
            <a:r>
              <a:rPr lang="en-US" dirty="0"/>
              <a:t>C) AP</a:t>
            </a:r>
          </a:p>
          <a:p>
            <a:r>
              <a:rPr lang="en-US" dirty="0"/>
              <a:t>D) CP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sz="3200" dirty="0"/>
              <a:t>Hotels for holiday makers, leisure </a:t>
            </a:r>
            <a:r>
              <a:rPr lang="en-US" sz="3200" dirty="0" err="1"/>
              <a:t>travellers</a:t>
            </a:r>
            <a:r>
              <a:rPr lang="en-US" sz="3200" dirty="0"/>
              <a:t> located near tourist destinations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057400"/>
            <a:ext cx="4038600" cy="4525963"/>
          </a:xfrm>
        </p:spPr>
        <p:txBody>
          <a:bodyPr/>
          <a:lstStyle/>
          <a:p>
            <a:r>
              <a:rPr lang="en-US" dirty="0"/>
              <a:t>A) Downtown</a:t>
            </a:r>
          </a:p>
          <a:p>
            <a:r>
              <a:rPr lang="en-US" dirty="0"/>
              <a:t>B) Motels</a:t>
            </a:r>
          </a:p>
          <a:p>
            <a:r>
              <a:rPr lang="en-US" dirty="0"/>
              <a:t>C)  Resorts</a:t>
            </a:r>
          </a:p>
          <a:p>
            <a:r>
              <a:rPr lang="en-US" dirty="0"/>
              <a:t>D) </a:t>
            </a:r>
            <a:r>
              <a:rPr lang="en-US" dirty="0" err="1"/>
              <a:t>Floatels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4525963"/>
          </a:xfrm>
        </p:spPr>
        <p:txBody>
          <a:bodyPr/>
          <a:lstStyle/>
          <a:p>
            <a:r>
              <a:rPr lang="en-US" dirty="0"/>
              <a:t>C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Alternate accommodation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A) Casino hotel</a:t>
            </a:r>
          </a:p>
          <a:p>
            <a:r>
              <a:rPr lang="en-US" dirty="0"/>
              <a:t>B) Convention hotel</a:t>
            </a:r>
          </a:p>
          <a:p>
            <a:r>
              <a:rPr lang="en-US" dirty="0"/>
              <a:t>C) Circuit House</a:t>
            </a:r>
          </a:p>
          <a:p>
            <a:r>
              <a:rPr lang="en-US" dirty="0"/>
              <a:t>D) B&amp;B hotel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Wake up call Service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A) Reception </a:t>
            </a:r>
          </a:p>
          <a:p>
            <a:r>
              <a:rPr lang="en-US" dirty="0"/>
              <a:t>B) Telephone operator</a:t>
            </a:r>
          </a:p>
          <a:p>
            <a:r>
              <a:rPr lang="en-US" dirty="0"/>
              <a:t>C) Bell desk </a:t>
            </a:r>
          </a:p>
          <a:p>
            <a:r>
              <a:rPr lang="en-US" dirty="0"/>
              <a:t>D) Cash &amp; Bills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sz="3200" dirty="0"/>
              <a:t>Apartments with multiple owners that are either leased or rented out in weeks throughout a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667000"/>
            <a:ext cx="4038600" cy="4525963"/>
          </a:xfrm>
        </p:spPr>
        <p:txBody>
          <a:bodyPr/>
          <a:lstStyle/>
          <a:p>
            <a:r>
              <a:rPr lang="en-US" dirty="0"/>
              <a:t>A) Franchise</a:t>
            </a:r>
          </a:p>
          <a:p>
            <a:r>
              <a:rPr lang="en-US" dirty="0"/>
              <a:t>B) Chain hotels</a:t>
            </a:r>
          </a:p>
          <a:p>
            <a:r>
              <a:rPr lang="en-US" dirty="0"/>
              <a:t>C) Condominium</a:t>
            </a:r>
          </a:p>
          <a:p>
            <a:r>
              <a:rPr lang="en-US" dirty="0"/>
              <a:t>D) Timeshare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2332037"/>
            <a:ext cx="4038600" cy="4525963"/>
          </a:xfrm>
        </p:spPr>
        <p:txBody>
          <a:bodyPr/>
          <a:lstStyle/>
          <a:p>
            <a:r>
              <a:rPr lang="en-US" dirty="0"/>
              <a:t>D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Mercredi</a:t>
            </a:r>
            <a:r>
              <a:rPr lang="en-US" dirty="0"/>
              <a:t> “ in English refers to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A) Thursday</a:t>
            </a:r>
          </a:p>
          <a:p>
            <a:r>
              <a:rPr lang="en-US" dirty="0"/>
              <a:t>B) Saturday</a:t>
            </a:r>
          </a:p>
          <a:p>
            <a:r>
              <a:rPr lang="en-US" dirty="0"/>
              <a:t>C) Wednesday</a:t>
            </a:r>
          </a:p>
          <a:p>
            <a:r>
              <a:rPr lang="en-US" dirty="0"/>
              <a:t>D) Tuesday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 Thank you very much “ in French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525963"/>
          </a:xfrm>
        </p:spPr>
        <p:txBody>
          <a:bodyPr/>
          <a:lstStyle/>
          <a:p>
            <a:r>
              <a:rPr lang="en-US" dirty="0"/>
              <a:t>A) </a:t>
            </a:r>
            <a:r>
              <a:rPr lang="en-US" b="1" dirty="0"/>
              <a:t>merci beaucoup</a:t>
            </a:r>
            <a:endParaRPr lang="en-US" dirty="0"/>
          </a:p>
          <a:p>
            <a:r>
              <a:rPr lang="en-US" dirty="0"/>
              <a:t>B) </a:t>
            </a:r>
            <a:r>
              <a:rPr lang="en-US" b="1" dirty="0" err="1"/>
              <a:t>s’il</a:t>
            </a:r>
            <a:r>
              <a:rPr lang="en-US" b="1" dirty="0"/>
              <a:t>-</a:t>
            </a:r>
            <a:r>
              <a:rPr lang="en-US" b="1" dirty="0" err="1"/>
              <a:t>te</a:t>
            </a:r>
            <a:r>
              <a:rPr lang="en-US" b="1" dirty="0"/>
              <a:t>-plait</a:t>
            </a:r>
            <a:endParaRPr lang="en-US" dirty="0"/>
          </a:p>
          <a:p>
            <a:r>
              <a:rPr lang="en-US" dirty="0"/>
              <a:t>C) </a:t>
            </a:r>
            <a:r>
              <a:rPr lang="en-US" b="1" dirty="0" err="1"/>
              <a:t>bien</a:t>
            </a:r>
            <a:r>
              <a:rPr lang="en-US" b="1" dirty="0"/>
              <a:t>, merci</a:t>
            </a:r>
            <a:endParaRPr lang="en-US" dirty="0"/>
          </a:p>
          <a:p>
            <a:r>
              <a:rPr lang="en-US" dirty="0"/>
              <a:t>D) </a:t>
            </a:r>
            <a:r>
              <a:rPr lang="en-US" b="1" dirty="0" err="1"/>
              <a:t>tres</a:t>
            </a:r>
            <a:r>
              <a:rPr lang="en-US" b="1" dirty="0"/>
              <a:t> </a:t>
            </a:r>
            <a:r>
              <a:rPr lang="en-US" b="1" dirty="0" err="1"/>
              <a:t>bien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057400"/>
            <a:ext cx="4038600" cy="4525963"/>
          </a:xfrm>
        </p:spPr>
        <p:txBody>
          <a:bodyPr/>
          <a:lstStyle/>
          <a:p>
            <a:r>
              <a:rPr lang="en-US" dirty="0"/>
              <a:t>A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Form used by FO to coordinate with Maintenance dept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525963"/>
          </a:xfrm>
        </p:spPr>
        <p:txBody>
          <a:bodyPr/>
          <a:lstStyle/>
          <a:p>
            <a:r>
              <a:rPr lang="en-US" dirty="0"/>
              <a:t>A) </a:t>
            </a:r>
            <a:r>
              <a:rPr lang="en-US" b="1" dirty="0"/>
              <a:t>Lost Luggage form</a:t>
            </a:r>
            <a:endParaRPr lang="en-US" dirty="0"/>
          </a:p>
          <a:p>
            <a:r>
              <a:rPr lang="en-US" dirty="0"/>
              <a:t>B) </a:t>
            </a:r>
            <a:r>
              <a:rPr lang="en-US" b="1" dirty="0"/>
              <a:t>Arrival Card</a:t>
            </a:r>
            <a:endParaRPr lang="en-US" dirty="0"/>
          </a:p>
          <a:p>
            <a:r>
              <a:rPr lang="en-US" dirty="0"/>
              <a:t>C) </a:t>
            </a:r>
            <a:r>
              <a:rPr lang="en-US" b="1" dirty="0"/>
              <a:t>C form </a:t>
            </a:r>
            <a:endParaRPr lang="en-US" dirty="0"/>
          </a:p>
          <a:p>
            <a:r>
              <a:rPr lang="en-US" dirty="0"/>
              <a:t>D) </a:t>
            </a:r>
            <a:r>
              <a:rPr lang="en-US" b="1" dirty="0"/>
              <a:t>Work Order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057400"/>
            <a:ext cx="4038600" cy="4525963"/>
          </a:xfrm>
        </p:spPr>
        <p:txBody>
          <a:bodyPr/>
          <a:lstStyle/>
          <a:p>
            <a:r>
              <a:rPr lang="en-US" dirty="0"/>
              <a:t>D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Medium size hotels according to Indian context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525963"/>
          </a:xfrm>
        </p:spPr>
        <p:txBody>
          <a:bodyPr/>
          <a:lstStyle/>
          <a:p>
            <a:r>
              <a:rPr lang="en-US" dirty="0"/>
              <a:t>A) </a:t>
            </a:r>
            <a:r>
              <a:rPr lang="en-US" b="1" dirty="0"/>
              <a:t>101-300 rooms </a:t>
            </a:r>
            <a:endParaRPr lang="en-US" dirty="0"/>
          </a:p>
          <a:p>
            <a:r>
              <a:rPr lang="en-US" dirty="0"/>
              <a:t>B) </a:t>
            </a:r>
            <a:r>
              <a:rPr lang="en-US" b="1" dirty="0"/>
              <a:t>26-100</a:t>
            </a:r>
            <a:endParaRPr lang="en-US" dirty="0"/>
          </a:p>
          <a:p>
            <a:r>
              <a:rPr lang="en-US" dirty="0"/>
              <a:t>C) </a:t>
            </a:r>
            <a:r>
              <a:rPr lang="en-US" b="1" dirty="0"/>
              <a:t>Less than 25</a:t>
            </a:r>
            <a:endParaRPr lang="en-US" dirty="0"/>
          </a:p>
          <a:p>
            <a:r>
              <a:rPr lang="en-US" dirty="0"/>
              <a:t>D) </a:t>
            </a:r>
            <a:r>
              <a:rPr lang="en-US" b="1" dirty="0"/>
              <a:t>Above 300 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057400"/>
            <a:ext cx="4038600" cy="4525963"/>
          </a:xfrm>
        </p:spPr>
        <p:txBody>
          <a:bodyPr/>
          <a:lstStyle/>
          <a:p>
            <a:r>
              <a:rPr lang="en-US" dirty="0"/>
              <a:t>B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Guests with no reservation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525963"/>
          </a:xfrm>
        </p:spPr>
        <p:txBody>
          <a:bodyPr/>
          <a:lstStyle/>
          <a:p>
            <a:r>
              <a:rPr lang="en-US" dirty="0"/>
              <a:t>A) </a:t>
            </a:r>
            <a:r>
              <a:rPr lang="en-US" b="1" dirty="0"/>
              <a:t>No show</a:t>
            </a:r>
            <a:endParaRPr lang="en-US" dirty="0"/>
          </a:p>
          <a:p>
            <a:r>
              <a:rPr lang="en-US" dirty="0"/>
              <a:t>B) </a:t>
            </a:r>
            <a:r>
              <a:rPr lang="en-US" b="1" dirty="0"/>
              <a:t>Skipper </a:t>
            </a:r>
            <a:endParaRPr lang="en-US" dirty="0"/>
          </a:p>
          <a:p>
            <a:r>
              <a:rPr lang="en-US" dirty="0"/>
              <a:t> C) </a:t>
            </a:r>
            <a:r>
              <a:rPr lang="en-US" b="1" dirty="0"/>
              <a:t>Walk</a:t>
            </a:r>
            <a:r>
              <a:rPr lang="en-US" dirty="0"/>
              <a:t> </a:t>
            </a:r>
            <a:r>
              <a:rPr lang="en-US" b="1" dirty="0"/>
              <a:t>in</a:t>
            </a:r>
            <a:r>
              <a:rPr lang="en-US" dirty="0"/>
              <a:t> </a:t>
            </a:r>
          </a:p>
          <a:p>
            <a:r>
              <a:rPr lang="en-US" dirty="0"/>
              <a:t> D) </a:t>
            </a:r>
            <a:r>
              <a:rPr lang="en-US" b="1" dirty="0"/>
              <a:t>Sleeper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057400"/>
            <a:ext cx="4038600" cy="4525963"/>
          </a:xfrm>
        </p:spPr>
        <p:txBody>
          <a:bodyPr/>
          <a:lstStyle/>
          <a:p>
            <a:r>
              <a:rPr lang="en-US" dirty="0"/>
              <a:t>C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Small hotels in </a:t>
            </a:r>
            <a:r>
              <a:rPr lang="en-US" dirty="0" err="1"/>
              <a:t>Switerland</a:t>
            </a:r>
            <a:r>
              <a:rPr lang="en-US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A) Chalets</a:t>
            </a:r>
          </a:p>
          <a:p>
            <a:r>
              <a:rPr lang="en-US" dirty="0"/>
              <a:t>B) </a:t>
            </a:r>
            <a:r>
              <a:rPr lang="en-US" dirty="0" err="1"/>
              <a:t>Paradors</a:t>
            </a:r>
            <a:endParaRPr lang="en-US" dirty="0"/>
          </a:p>
          <a:p>
            <a:r>
              <a:rPr lang="en-US" dirty="0"/>
              <a:t>C) Taverns</a:t>
            </a:r>
          </a:p>
          <a:p>
            <a:r>
              <a:rPr lang="en-US" dirty="0"/>
              <a:t>D) </a:t>
            </a:r>
            <a:r>
              <a:rPr lang="en-US" dirty="0" err="1"/>
              <a:t>Phatnals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of the house dept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525963"/>
          </a:xfrm>
        </p:spPr>
        <p:txBody>
          <a:bodyPr/>
          <a:lstStyle/>
          <a:p>
            <a:r>
              <a:rPr lang="en-US" dirty="0"/>
              <a:t>A) </a:t>
            </a:r>
            <a:r>
              <a:rPr lang="en-US" b="1" dirty="0"/>
              <a:t> Purchase </a:t>
            </a:r>
            <a:endParaRPr lang="en-US" dirty="0"/>
          </a:p>
          <a:p>
            <a:r>
              <a:rPr lang="en-US" dirty="0"/>
              <a:t>B) </a:t>
            </a:r>
            <a:r>
              <a:rPr lang="en-US" b="1" dirty="0"/>
              <a:t>Front office </a:t>
            </a:r>
            <a:endParaRPr lang="en-US" dirty="0"/>
          </a:p>
          <a:p>
            <a:r>
              <a:rPr lang="en-US" dirty="0"/>
              <a:t>C) </a:t>
            </a:r>
            <a:r>
              <a:rPr lang="en-US" b="1" dirty="0"/>
              <a:t>Food and beverage</a:t>
            </a:r>
            <a:endParaRPr lang="en-US" dirty="0"/>
          </a:p>
          <a:p>
            <a:r>
              <a:rPr lang="en-US" b="1" dirty="0"/>
              <a:t> D) Health Club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057400"/>
            <a:ext cx="4038600" cy="4525963"/>
          </a:xfrm>
        </p:spPr>
        <p:txBody>
          <a:bodyPr/>
          <a:lstStyle/>
          <a:p>
            <a:r>
              <a:rPr lang="en-US" dirty="0"/>
              <a:t>A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GRC full form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6096000" cy="4525963"/>
          </a:xfrm>
        </p:spPr>
        <p:txBody>
          <a:bodyPr/>
          <a:lstStyle/>
          <a:p>
            <a:r>
              <a:rPr lang="en-US" dirty="0"/>
              <a:t>A) </a:t>
            </a:r>
            <a:r>
              <a:rPr lang="en-US" b="1" dirty="0"/>
              <a:t> Guest Reservation card</a:t>
            </a:r>
            <a:endParaRPr lang="en-US" dirty="0"/>
          </a:p>
          <a:p>
            <a:r>
              <a:rPr lang="en-US" dirty="0"/>
              <a:t>B) </a:t>
            </a:r>
            <a:r>
              <a:rPr lang="en-US" b="1" dirty="0"/>
              <a:t> Guest Registration Card</a:t>
            </a:r>
            <a:endParaRPr lang="en-US" dirty="0"/>
          </a:p>
          <a:p>
            <a:r>
              <a:rPr lang="en-US" dirty="0"/>
              <a:t>C) </a:t>
            </a:r>
            <a:r>
              <a:rPr lang="en-US" b="1" dirty="0"/>
              <a:t> Group Reservation Circle</a:t>
            </a:r>
            <a:endParaRPr lang="en-US" dirty="0"/>
          </a:p>
          <a:p>
            <a:r>
              <a:rPr lang="en-US" dirty="0"/>
              <a:t>D) </a:t>
            </a:r>
            <a:r>
              <a:rPr lang="en-US" b="1" dirty="0"/>
              <a:t> Group Registration Card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200"/>
            <a:ext cx="2438400" cy="4602163"/>
          </a:xfrm>
        </p:spPr>
        <p:txBody>
          <a:bodyPr/>
          <a:lstStyle/>
          <a:p>
            <a:r>
              <a:rPr lang="en-US" dirty="0"/>
              <a:t> B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Guest who doesn’t check out and escapes without settling bills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525963"/>
          </a:xfrm>
        </p:spPr>
        <p:txBody>
          <a:bodyPr/>
          <a:lstStyle/>
          <a:p>
            <a:r>
              <a:rPr lang="en-US" dirty="0"/>
              <a:t>A) </a:t>
            </a:r>
            <a:r>
              <a:rPr lang="en-US" b="1" dirty="0"/>
              <a:t>Sleeper</a:t>
            </a:r>
            <a:endParaRPr lang="en-US" dirty="0"/>
          </a:p>
          <a:p>
            <a:r>
              <a:rPr lang="en-US" dirty="0"/>
              <a:t>B) </a:t>
            </a:r>
            <a:r>
              <a:rPr lang="en-US" b="1" dirty="0" err="1"/>
              <a:t>Understay</a:t>
            </a:r>
            <a:endParaRPr lang="en-US" dirty="0"/>
          </a:p>
          <a:p>
            <a:r>
              <a:rPr lang="en-US" dirty="0"/>
              <a:t>C) </a:t>
            </a:r>
            <a:r>
              <a:rPr lang="en-US" b="1" dirty="0"/>
              <a:t>Skipper </a:t>
            </a:r>
            <a:endParaRPr lang="en-US" dirty="0"/>
          </a:p>
          <a:p>
            <a:r>
              <a:rPr lang="en-US" dirty="0"/>
              <a:t>D) </a:t>
            </a:r>
            <a:r>
              <a:rPr lang="en-US" b="1" dirty="0"/>
              <a:t>No</a:t>
            </a:r>
            <a:r>
              <a:rPr lang="en-US" dirty="0"/>
              <a:t> </a:t>
            </a:r>
            <a:r>
              <a:rPr lang="en-US" b="1" dirty="0"/>
              <a:t>show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057400"/>
            <a:ext cx="4038600" cy="4525963"/>
          </a:xfrm>
        </p:spPr>
        <p:txBody>
          <a:bodyPr/>
          <a:lstStyle/>
          <a:p>
            <a:r>
              <a:rPr lang="en-US" dirty="0"/>
              <a:t>C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Furnished rooms with a roofed patio </a:t>
            </a:r>
            <a:r>
              <a:rPr lang="en-US" dirty="0" err="1"/>
              <a:t>overviewing</a:t>
            </a:r>
            <a:r>
              <a:rPr lang="en-US" dirty="0"/>
              <a:t> landscape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525963"/>
          </a:xfrm>
        </p:spPr>
        <p:txBody>
          <a:bodyPr/>
          <a:lstStyle/>
          <a:p>
            <a:r>
              <a:rPr lang="en-US" dirty="0"/>
              <a:t>A) </a:t>
            </a:r>
            <a:r>
              <a:rPr lang="en-US" b="1" dirty="0"/>
              <a:t>Duplex</a:t>
            </a:r>
            <a:endParaRPr lang="en-US" dirty="0"/>
          </a:p>
          <a:p>
            <a:r>
              <a:rPr lang="en-US" dirty="0"/>
              <a:t>B) </a:t>
            </a:r>
            <a:r>
              <a:rPr lang="en-US" b="1" dirty="0"/>
              <a:t>Studio</a:t>
            </a:r>
            <a:endParaRPr lang="en-US" dirty="0"/>
          </a:p>
          <a:p>
            <a:r>
              <a:rPr lang="en-US" dirty="0"/>
              <a:t>C) </a:t>
            </a:r>
            <a:r>
              <a:rPr lang="en-US" b="1" dirty="0"/>
              <a:t>Pent</a:t>
            </a:r>
            <a:r>
              <a:rPr lang="en-US" dirty="0"/>
              <a:t> </a:t>
            </a:r>
            <a:r>
              <a:rPr lang="en-US" b="1" dirty="0"/>
              <a:t>house</a:t>
            </a:r>
            <a:r>
              <a:rPr lang="en-US" dirty="0"/>
              <a:t> </a:t>
            </a:r>
          </a:p>
          <a:p>
            <a:r>
              <a:rPr lang="en-US" dirty="0"/>
              <a:t>D) </a:t>
            </a:r>
            <a:r>
              <a:rPr lang="en-US" b="1" dirty="0"/>
              <a:t>Lanai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057400"/>
            <a:ext cx="4038600" cy="4525963"/>
          </a:xfrm>
        </p:spPr>
        <p:txBody>
          <a:bodyPr/>
          <a:lstStyle/>
          <a:p>
            <a:r>
              <a:rPr lang="en-US" dirty="0"/>
              <a:t>D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King Size Bed dimensions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525963"/>
          </a:xfrm>
        </p:spPr>
        <p:txBody>
          <a:bodyPr/>
          <a:lstStyle/>
          <a:p>
            <a:r>
              <a:rPr lang="en-US" dirty="0"/>
              <a:t>A) </a:t>
            </a:r>
            <a:r>
              <a:rPr lang="en-US" b="1" dirty="0"/>
              <a:t>3 ft by 5 ft </a:t>
            </a:r>
            <a:endParaRPr lang="en-US" dirty="0"/>
          </a:p>
          <a:p>
            <a:r>
              <a:rPr lang="en-US" dirty="0"/>
              <a:t>B) </a:t>
            </a:r>
            <a:r>
              <a:rPr lang="en-US" b="1" dirty="0"/>
              <a:t>4ft by 6 ft </a:t>
            </a:r>
            <a:endParaRPr lang="en-US" dirty="0"/>
          </a:p>
          <a:p>
            <a:r>
              <a:rPr lang="en-US" dirty="0"/>
              <a:t>C) </a:t>
            </a:r>
            <a:r>
              <a:rPr lang="en-US" b="1" dirty="0"/>
              <a:t>6 ft by 6ft </a:t>
            </a:r>
            <a:endParaRPr lang="en-US" dirty="0"/>
          </a:p>
          <a:p>
            <a:r>
              <a:rPr lang="en-US" dirty="0"/>
              <a:t>D) </a:t>
            </a:r>
            <a:r>
              <a:rPr lang="en-US" b="1" dirty="0"/>
              <a:t>5 ft by 6ft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057400"/>
            <a:ext cx="4038600" cy="4525963"/>
          </a:xfrm>
        </p:spPr>
        <p:txBody>
          <a:bodyPr/>
          <a:lstStyle/>
          <a:p>
            <a:r>
              <a:rPr lang="en-US" dirty="0"/>
              <a:t>C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txBody>
          <a:bodyPr>
            <a:normAutofit fontScale="90000"/>
          </a:bodyPr>
          <a:lstStyle/>
          <a:p>
            <a:r>
              <a:rPr lang="en-US" dirty="0"/>
              <a:t>“ When rooms are not occupied the previous night but serviced for a next arrival “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525963"/>
          </a:xfrm>
        </p:spPr>
        <p:txBody>
          <a:bodyPr/>
          <a:lstStyle/>
          <a:p>
            <a:r>
              <a:rPr lang="en-US" dirty="0"/>
              <a:t>A) </a:t>
            </a:r>
            <a:r>
              <a:rPr lang="en-US" b="1" dirty="0"/>
              <a:t>OOO</a:t>
            </a:r>
            <a:endParaRPr lang="en-US" dirty="0"/>
          </a:p>
          <a:p>
            <a:r>
              <a:rPr lang="en-US" dirty="0"/>
              <a:t>B) </a:t>
            </a:r>
            <a:r>
              <a:rPr lang="en-US" b="1" dirty="0"/>
              <a:t>Vacated </a:t>
            </a:r>
            <a:endParaRPr lang="en-US" dirty="0"/>
          </a:p>
          <a:p>
            <a:r>
              <a:rPr lang="en-US" dirty="0"/>
              <a:t>C) </a:t>
            </a:r>
            <a:r>
              <a:rPr lang="en-US" b="1" dirty="0"/>
              <a:t>Vacant </a:t>
            </a:r>
            <a:endParaRPr lang="en-US" dirty="0"/>
          </a:p>
          <a:p>
            <a:r>
              <a:rPr lang="en-US" dirty="0"/>
              <a:t>D) </a:t>
            </a:r>
            <a:r>
              <a:rPr lang="en-US" b="1" dirty="0"/>
              <a:t>UR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057400"/>
            <a:ext cx="4038600" cy="4525963"/>
          </a:xfrm>
        </p:spPr>
        <p:txBody>
          <a:bodyPr/>
          <a:lstStyle/>
          <a:p>
            <a:r>
              <a:rPr lang="en-US" dirty="0"/>
              <a:t>C 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19600" y="1981201"/>
            <a:ext cx="3810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191000" y="20574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267200" y="1981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txBody>
          <a:bodyPr>
            <a:normAutofit/>
          </a:bodyPr>
          <a:lstStyle/>
          <a:p>
            <a:r>
              <a:rPr lang="en-US" dirty="0"/>
              <a:t>Report that notes variance between FO and HK room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525963"/>
          </a:xfrm>
        </p:spPr>
        <p:txBody>
          <a:bodyPr/>
          <a:lstStyle/>
          <a:p>
            <a:r>
              <a:rPr lang="en-US" dirty="0"/>
              <a:t>Discrepancy Report</a:t>
            </a:r>
          </a:p>
          <a:p>
            <a:r>
              <a:rPr lang="en-US" dirty="0"/>
              <a:t>Room status report</a:t>
            </a:r>
          </a:p>
          <a:p>
            <a:r>
              <a:rPr lang="en-US" dirty="0"/>
              <a:t>Bucket Check </a:t>
            </a:r>
          </a:p>
          <a:p>
            <a:r>
              <a:rPr lang="en-US" dirty="0"/>
              <a:t>Room Occupancy Report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057400"/>
            <a:ext cx="4038600" cy="4525963"/>
          </a:xfrm>
        </p:spPr>
        <p:txBody>
          <a:bodyPr/>
          <a:lstStyle/>
          <a:p>
            <a:r>
              <a:rPr lang="en-US" dirty="0"/>
              <a:t>A 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19600" y="1981201"/>
            <a:ext cx="3810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191000" y="20574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267200" y="1981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txBody>
          <a:bodyPr>
            <a:normAutofit/>
          </a:bodyPr>
          <a:lstStyle/>
          <a:p>
            <a:r>
              <a:rPr lang="en-US" dirty="0"/>
              <a:t>VISA stands for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6781800" cy="4525963"/>
          </a:xfrm>
        </p:spPr>
        <p:txBody>
          <a:bodyPr/>
          <a:lstStyle/>
          <a:p>
            <a:r>
              <a:rPr lang="en-US" dirty="0"/>
              <a:t>A) </a:t>
            </a:r>
            <a:r>
              <a:rPr lang="en-US" b="1" dirty="0"/>
              <a:t>Very Important Specific Arrival </a:t>
            </a:r>
            <a:endParaRPr lang="en-US" dirty="0"/>
          </a:p>
          <a:p>
            <a:r>
              <a:rPr lang="en-US" dirty="0"/>
              <a:t>B) </a:t>
            </a:r>
            <a:r>
              <a:rPr lang="en-US" b="1" dirty="0"/>
              <a:t>Visitors Intended Stay Arrival </a:t>
            </a:r>
            <a:endParaRPr lang="en-US" dirty="0"/>
          </a:p>
          <a:p>
            <a:r>
              <a:rPr lang="en-US" dirty="0"/>
              <a:t>C) </a:t>
            </a:r>
            <a:r>
              <a:rPr lang="en-US" b="1" dirty="0"/>
              <a:t>Visitors International Stay Admission </a:t>
            </a:r>
            <a:endParaRPr lang="en-US" dirty="0"/>
          </a:p>
          <a:p>
            <a:r>
              <a:rPr lang="en-US" dirty="0"/>
              <a:t>D) </a:t>
            </a:r>
            <a:r>
              <a:rPr lang="en-US" b="1" dirty="0"/>
              <a:t>Visitors International Stay Arrival 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48600" y="2057400"/>
            <a:ext cx="914400" cy="4525963"/>
          </a:xfrm>
        </p:spPr>
        <p:txBody>
          <a:bodyPr/>
          <a:lstStyle/>
          <a:p>
            <a:r>
              <a:rPr lang="en-US" dirty="0"/>
              <a:t>C 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19600" y="1981201"/>
            <a:ext cx="3810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191000" y="20574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267200" y="1981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txBody>
          <a:bodyPr>
            <a:normAutofit/>
          </a:bodyPr>
          <a:lstStyle/>
          <a:p>
            <a:r>
              <a:rPr lang="en-US" dirty="0"/>
              <a:t>SPATT guest means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7315200" cy="4525963"/>
          </a:xfrm>
        </p:spPr>
        <p:txBody>
          <a:bodyPr/>
          <a:lstStyle/>
          <a:p>
            <a:r>
              <a:rPr lang="en-US" dirty="0"/>
              <a:t>A) </a:t>
            </a:r>
            <a:r>
              <a:rPr lang="en-US" b="1" dirty="0"/>
              <a:t>Highly influenced guest </a:t>
            </a:r>
          </a:p>
          <a:p>
            <a:r>
              <a:rPr lang="en-US" b="1" dirty="0"/>
              <a:t> B) Angry guest </a:t>
            </a:r>
          </a:p>
          <a:p>
            <a:pPr>
              <a:buNone/>
            </a:pPr>
            <a:r>
              <a:rPr lang="en-US" dirty="0"/>
              <a:t>     C) </a:t>
            </a:r>
            <a:r>
              <a:rPr lang="en-US" b="1" dirty="0"/>
              <a:t>Company sponsored Guest </a:t>
            </a:r>
            <a:endParaRPr lang="en-US" dirty="0"/>
          </a:p>
          <a:p>
            <a:r>
              <a:rPr lang="en-US" dirty="0"/>
              <a:t> D) </a:t>
            </a:r>
            <a:r>
              <a:rPr lang="en-US" b="1" dirty="0"/>
              <a:t>Physically challenged guests</a:t>
            </a:r>
            <a:r>
              <a:rPr lang="en-US" dirty="0"/>
              <a:t>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01000" y="2057400"/>
            <a:ext cx="762000" cy="4525963"/>
          </a:xfrm>
        </p:spPr>
        <p:txBody>
          <a:bodyPr/>
          <a:lstStyle/>
          <a:p>
            <a:r>
              <a:rPr lang="en-US" dirty="0"/>
              <a:t>D 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19600" y="1981201"/>
            <a:ext cx="3810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191000" y="20574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267200" y="1981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txBody>
          <a:bodyPr>
            <a:normAutofit/>
          </a:bodyPr>
          <a:lstStyle/>
          <a:p>
            <a:r>
              <a:rPr lang="en-US" dirty="0"/>
              <a:t>Doorman is also called 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525963"/>
          </a:xfrm>
        </p:spPr>
        <p:txBody>
          <a:bodyPr/>
          <a:lstStyle/>
          <a:p>
            <a:r>
              <a:rPr lang="en-US" dirty="0"/>
              <a:t>A) </a:t>
            </a:r>
            <a:r>
              <a:rPr lang="en-US" b="1" dirty="0"/>
              <a:t>Chauffeur</a:t>
            </a:r>
            <a:endParaRPr lang="en-US" dirty="0"/>
          </a:p>
          <a:p>
            <a:r>
              <a:rPr lang="en-US" dirty="0"/>
              <a:t>B) </a:t>
            </a:r>
            <a:r>
              <a:rPr lang="en-US" b="1" dirty="0"/>
              <a:t>Commissionaire </a:t>
            </a:r>
            <a:endParaRPr lang="en-US" dirty="0"/>
          </a:p>
          <a:p>
            <a:r>
              <a:rPr lang="en-US" dirty="0"/>
              <a:t>C) </a:t>
            </a:r>
            <a:r>
              <a:rPr lang="en-US" b="1" dirty="0"/>
              <a:t>Valet </a:t>
            </a:r>
            <a:endParaRPr lang="en-US" dirty="0"/>
          </a:p>
          <a:p>
            <a:r>
              <a:rPr lang="en-US" dirty="0"/>
              <a:t>D) </a:t>
            </a:r>
            <a:r>
              <a:rPr lang="en-US" b="1" dirty="0"/>
              <a:t>Connoisseur 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057400"/>
            <a:ext cx="4038600" cy="4525963"/>
          </a:xfrm>
        </p:spPr>
        <p:txBody>
          <a:bodyPr/>
          <a:lstStyle/>
          <a:p>
            <a:r>
              <a:rPr lang="en-US" dirty="0"/>
              <a:t>B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19600" y="1981201"/>
            <a:ext cx="3810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191000" y="20574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267200" y="1981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Uniformed Service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A) Info Desk</a:t>
            </a:r>
          </a:p>
          <a:p>
            <a:r>
              <a:rPr lang="en-US" dirty="0"/>
              <a:t>B) Reception</a:t>
            </a:r>
          </a:p>
          <a:p>
            <a:r>
              <a:rPr lang="en-US" dirty="0"/>
              <a:t>C) Reservation </a:t>
            </a:r>
          </a:p>
          <a:p>
            <a:r>
              <a:rPr lang="en-US" dirty="0"/>
              <a:t>D) Concierge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txBody>
          <a:bodyPr>
            <a:normAutofit/>
          </a:bodyPr>
          <a:lstStyle/>
          <a:p>
            <a:r>
              <a:rPr lang="en-US" dirty="0"/>
              <a:t>A guest with no luggage or almost negligible baggage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525963"/>
          </a:xfrm>
        </p:spPr>
        <p:txBody>
          <a:bodyPr/>
          <a:lstStyle/>
          <a:p>
            <a:r>
              <a:rPr lang="en-US" dirty="0"/>
              <a:t>A) </a:t>
            </a:r>
            <a:r>
              <a:rPr lang="en-US" b="1" dirty="0"/>
              <a:t>FIT </a:t>
            </a:r>
            <a:endParaRPr lang="en-US" dirty="0"/>
          </a:p>
          <a:p>
            <a:r>
              <a:rPr lang="en-US" dirty="0"/>
              <a:t>B) </a:t>
            </a:r>
            <a:r>
              <a:rPr lang="en-US" b="1" dirty="0"/>
              <a:t>Sleep out</a:t>
            </a:r>
            <a:endParaRPr lang="en-US" dirty="0"/>
          </a:p>
          <a:p>
            <a:r>
              <a:rPr lang="en-US" dirty="0"/>
              <a:t>C) </a:t>
            </a:r>
            <a:r>
              <a:rPr lang="en-US" b="1" dirty="0"/>
              <a:t>No show</a:t>
            </a:r>
            <a:endParaRPr lang="en-US" dirty="0"/>
          </a:p>
          <a:p>
            <a:r>
              <a:rPr lang="en-US" dirty="0"/>
              <a:t>D) </a:t>
            </a:r>
            <a:r>
              <a:rPr lang="en-US" b="1" dirty="0"/>
              <a:t>Scanty Baggage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057400"/>
            <a:ext cx="4038600" cy="4525963"/>
          </a:xfrm>
        </p:spPr>
        <p:txBody>
          <a:bodyPr/>
          <a:lstStyle/>
          <a:p>
            <a:r>
              <a:rPr lang="en-US" dirty="0"/>
              <a:t>D 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19600" y="1981201"/>
            <a:ext cx="3810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191000" y="20574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267200" y="1981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txBody>
          <a:bodyPr>
            <a:normAutofit/>
          </a:bodyPr>
          <a:lstStyle/>
          <a:p>
            <a:r>
              <a:rPr lang="en-US" dirty="0"/>
              <a:t>“Summer” in French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525963"/>
          </a:xfrm>
        </p:spPr>
        <p:txBody>
          <a:bodyPr/>
          <a:lstStyle/>
          <a:p>
            <a:r>
              <a:rPr lang="en-US" dirty="0"/>
              <a:t>A) </a:t>
            </a:r>
            <a:r>
              <a:rPr lang="en-US" b="1" dirty="0"/>
              <a:t>Hiver</a:t>
            </a:r>
          </a:p>
          <a:p>
            <a:r>
              <a:rPr lang="en-US" b="1" dirty="0"/>
              <a:t> B) </a:t>
            </a:r>
            <a:r>
              <a:rPr lang="en-US" b="1" dirty="0" err="1"/>
              <a:t>Ete</a:t>
            </a:r>
            <a:endParaRPr lang="en-US" dirty="0"/>
          </a:p>
          <a:p>
            <a:pPr>
              <a:buNone/>
            </a:pPr>
            <a:r>
              <a:rPr lang="en-US" dirty="0"/>
              <a:t>   C) </a:t>
            </a:r>
            <a:r>
              <a:rPr lang="en-US" b="1" dirty="0" err="1"/>
              <a:t>Automne</a:t>
            </a:r>
            <a:r>
              <a:rPr lang="en-US" b="1" dirty="0"/>
              <a:t> </a:t>
            </a:r>
            <a:endParaRPr lang="en-US" dirty="0"/>
          </a:p>
          <a:p>
            <a:r>
              <a:rPr lang="en-US" dirty="0"/>
              <a:t>D) </a:t>
            </a:r>
            <a:r>
              <a:rPr lang="en-US" b="1" dirty="0" err="1"/>
              <a:t>Printemps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057400"/>
            <a:ext cx="4038600" cy="4525963"/>
          </a:xfrm>
        </p:spPr>
        <p:txBody>
          <a:bodyPr/>
          <a:lstStyle/>
          <a:p>
            <a:r>
              <a:rPr lang="en-US" dirty="0"/>
              <a:t>B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19600" y="1981201"/>
            <a:ext cx="3810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191000" y="20574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267200" y="1981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txBody>
          <a:bodyPr>
            <a:normAutofit/>
          </a:bodyPr>
          <a:lstStyle/>
          <a:p>
            <a:r>
              <a:rPr lang="en-US" dirty="0"/>
              <a:t>“5” in French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525963"/>
          </a:xfrm>
        </p:spPr>
        <p:txBody>
          <a:bodyPr/>
          <a:lstStyle/>
          <a:p>
            <a:r>
              <a:rPr lang="en-US" dirty="0"/>
              <a:t>A) </a:t>
            </a:r>
            <a:r>
              <a:rPr lang="en-US" b="1" dirty="0" err="1"/>
              <a:t>Cinq</a:t>
            </a:r>
            <a:r>
              <a:rPr lang="en-US" b="1" dirty="0"/>
              <a:t> </a:t>
            </a:r>
            <a:endParaRPr lang="en-US" dirty="0"/>
          </a:p>
          <a:p>
            <a:r>
              <a:rPr lang="en-US" dirty="0"/>
              <a:t>B) </a:t>
            </a:r>
            <a:r>
              <a:rPr lang="en-US" b="1" dirty="0" err="1"/>
              <a:t>Trois</a:t>
            </a:r>
            <a:r>
              <a:rPr lang="en-US" b="1" dirty="0"/>
              <a:t> </a:t>
            </a:r>
            <a:endParaRPr lang="en-US" dirty="0"/>
          </a:p>
          <a:p>
            <a:r>
              <a:rPr lang="en-US" dirty="0"/>
              <a:t>C) </a:t>
            </a:r>
            <a:r>
              <a:rPr lang="en-US" b="1" dirty="0"/>
              <a:t>Sept  </a:t>
            </a:r>
            <a:endParaRPr lang="en-US" dirty="0"/>
          </a:p>
          <a:p>
            <a:r>
              <a:rPr lang="en-US" dirty="0"/>
              <a:t>D) </a:t>
            </a:r>
            <a:r>
              <a:rPr lang="en-US" b="1" dirty="0" err="1"/>
              <a:t>Neuf</a:t>
            </a:r>
            <a:r>
              <a:rPr lang="en-US" b="1" dirty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057400"/>
            <a:ext cx="4038600" cy="4525963"/>
          </a:xfrm>
        </p:spPr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19600" y="1981201"/>
            <a:ext cx="3810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191000" y="20574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267200" y="1981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txBody>
          <a:bodyPr>
            <a:normAutofit/>
          </a:bodyPr>
          <a:lstStyle/>
          <a:p>
            <a:r>
              <a:rPr lang="en-US" dirty="0"/>
              <a:t>Tourism industry – Find the odd one 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525963"/>
          </a:xfrm>
        </p:spPr>
        <p:txBody>
          <a:bodyPr/>
          <a:lstStyle/>
          <a:p>
            <a:r>
              <a:rPr lang="en-US" b="1" dirty="0"/>
              <a:t>A) Trade fairs</a:t>
            </a:r>
          </a:p>
          <a:p>
            <a:r>
              <a:rPr lang="en-US" b="1" dirty="0"/>
              <a:t>B) Restaurants</a:t>
            </a:r>
          </a:p>
          <a:p>
            <a:r>
              <a:rPr lang="en-US" b="1" dirty="0"/>
              <a:t>C) Agriculture </a:t>
            </a:r>
          </a:p>
          <a:p>
            <a:r>
              <a:rPr lang="en-US" b="1" dirty="0"/>
              <a:t>D) Tour operators</a:t>
            </a:r>
          </a:p>
          <a:p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057400"/>
            <a:ext cx="4038600" cy="4525963"/>
          </a:xfrm>
        </p:spPr>
        <p:txBody>
          <a:bodyPr/>
          <a:lstStyle/>
          <a:p>
            <a:r>
              <a:rPr lang="en-US" dirty="0"/>
              <a:t>C 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19600" y="1981201"/>
            <a:ext cx="3810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191000" y="20574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267200" y="1981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630362"/>
          </a:xfrm>
        </p:spPr>
        <p:txBody>
          <a:bodyPr>
            <a:normAutofit fontScale="90000"/>
          </a:bodyPr>
          <a:lstStyle/>
          <a:p>
            <a:r>
              <a:rPr lang="en-US" dirty="0"/>
              <a:t>Hotels set in the form of </a:t>
            </a:r>
            <a:r>
              <a:rPr lang="en-US" dirty="0" err="1"/>
              <a:t>havelis</a:t>
            </a:r>
            <a:r>
              <a:rPr lang="en-US" dirty="0"/>
              <a:t> and forts, royal mansions around 1920 to 1950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32037"/>
            <a:ext cx="4038600" cy="4525963"/>
          </a:xfrm>
        </p:spPr>
        <p:txBody>
          <a:bodyPr/>
          <a:lstStyle/>
          <a:p>
            <a:r>
              <a:rPr lang="en-US" b="1" dirty="0"/>
              <a:t>A) Motels </a:t>
            </a:r>
          </a:p>
          <a:p>
            <a:r>
              <a:rPr lang="en-US" b="1" dirty="0"/>
              <a:t>B) Heritage </a:t>
            </a:r>
          </a:p>
          <a:p>
            <a:r>
              <a:rPr lang="en-US" b="1" dirty="0"/>
              <a:t>C) Downtown</a:t>
            </a:r>
          </a:p>
          <a:p>
            <a:r>
              <a:rPr lang="en-US" b="1" dirty="0"/>
              <a:t>D) Transient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332037"/>
            <a:ext cx="4038600" cy="4525963"/>
          </a:xfrm>
        </p:spPr>
        <p:txBody>
          <a:bodyPr/>
          <a:lstStyle/>
          <a:p>
            <a:r>
              <a:rPr lang="en-US" dirty="0"/>
              <a:t>B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19600" y="1981201"/>
            <a:ext cx="3810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191000" y="20574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267200" y="1981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txBody>
          <a:bodyPr>
            <a:normAutofit/>
          </a:bodyPr>
          <a:lstStyle/>
          <a:p>
            <a:r>
              <a:rPr lang="en-US" dirty="0"/>
              <a:t>Features of a business/ downtown hotel – Odd one 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133600"/>
            <a:ext cx="7391400" cy="4525963"/>
          </a:xfrm>
        </p:spPr>
        <p:txBody>
          <a:bodyPr/>
          <a:lstStyle/>
          <a:p>
            <a:r>
              <a:rPr lang="en-US" b="1" dirty="0"/>
              <a:t>A) Business clients</a:t>
            </a:r>
          </a:p>
          <a:p>
            <a:r>
              <a:rPr lang="en-US" b="1" dirty="0"/>
              <a:t>B) Located around commercial hub </a:t>
            </a:r>
          </a:p>
          <a:p>
            <a:r>
              <a:rPr lang="en-US" b="1" dirty="0"/>
              <a:t>C) Convenient from airport, railway stations.</a:t>
            </a:r>
          </a:p>
          <a:p>
            <a:r>
              <a:rPr lang="en-US" b="1" dirty="0"/>
              <a:t>D) Busy during weekends.</a:t>
            </a:r>
          </a:p>
          <a:p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800" y="2057400"/>
            <a:ext cx="1219200" cy="4525963"/>
          </a:xfrm>
        </p:spPr>
        <p:txBody>
          <a:bodyPr/>
          <a:lstStyle/>
          <a:p>
            <a:r>
              <a:rPr lang="en-US" dirty="0"/>
              <a:t>D 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19600" y="1981201"/>
            <a:ext cx="3810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7620000" y="2057400"/>
            <a:ext cx="60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267200" y="1981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txBody>
          <a:bodyPr>
            <a:normAutofit/>
          </a:bodyPr>
          <a:lstStyle/>
          <a:p>
            <a:r>
              <a:rPr lang="en-US" dirty="0"/>
              <a:t>Functions of the Bell Desk – Find the odd one 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209800"/>
            <a:ext cx="8001000" cy="5257800"/>
          </a:xfrm>
        </p:spPr>
        <p:txBody>
          <a:bodyPr/>
          <a:lstStyle/>
          <a:p>
            <a:r>
              <a:rPr lang="en-US" b="1" dirty="0"/>
              <a:t>A) Luggage handling </a:t>
            </a:r>
          </a:p>
          <a:p>
            <a:r>
              <a:rPr lang="en-US" b="1" dirty="0"/>
              <a:t>B) Collection of Room keys at departure</a:t>
            </a:r>
          </a:p>
          <a:p>
            <a:r>
              <a:rPr lang="en-US" b="1" dirty="0"/>
              <a:t>C) Registration of Guest rooms</a:t>
            </a:r>
          </a:p>
          <a:p>
            <a:r>
              <a:rPr lang="en-US" b="1" dirty="0"/>
              <a:t>D) Mail and Message handling </a:t>
            </a:r>
          </a:p>
          <a:p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53400" y="2057400"/>
            <a:ext cx="609600" cy="4525963"/>
          </a:xfrm>
        </p:spPr>
        <p:txBody>
          <a:bodyPr/>
          <a:lstStyle/>
          <a:p>
            <a:r>
              <a:rPr lang="en-US" dirty="0"/>
              <a:t>C 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19600" y="1981201"/>
            <a:ext cx="3810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191000" y="20574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267200" y="1981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txBody>
          <a:bodyPr>
            <a:normAutofit/>
          </a:bodyPr>
          <a:lstStyle/>
          <a:p>
            <a:r>
              <a:rPr lang="en-US" dirty="0"/>
              <a:t>Cashier  – Find the odd one 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7315200" cy="4525963"/>
          </a:xfrm>
        </p:spPr>
        <p:txBody>
          <a:bodyPr/>
          <a:lstStyle/>
          <a:p>
            <a:r>
              <a:rPr lang="en-US" b="1" dirty="0"/>
              <a:t>A) Create guest accounts</a:t>
            </a:r>
          </a:p>
          <a:p>
            <a:r>
              <a:rPr lang="en-US" b="1" dirty="0"/>
              <a:t>B) Update guest credit transactions</a:t>
            </a:r>
          </a:p>
          <a:p>
            <a:r>
              <a:rPr lang="en-US" b="1" dirty="0"/>
              <a:t>C) Handle paid out vouchers for guests</a:t>
            </a:r>
          </a:p>
          <a:p>
            <a:r>
              <a:rPr lang="en-US" b="1" dirty="0"/>
              <a:t>D) Assist in Guest Paging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2057400"/>
            <a:ext cx="914400" cy="4525963"/>
          </a:xfrm>
        </p:spPr>
        <p:txBody>
          <a:bodyPr/>
          <a:lstStyle/>
          <a:p>
            <a:r>
              <a:rPr lang="en-US" dirty="0"/>
              <a:t>D 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19600" y="1981201"/>
            <a:ext cx="3810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191000" y="20574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267200" y="1981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txBody>
          <a:bodyPr>
            <a:normAutofit/>
          </a:bodyPr>
          <a:lstStyle/>
          <a:p>
            <a:r>
              <a:rPr lang="en-US" dirty="0"/>
              <a:t>Qualities of a FO Personnel – find the odd one 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7772400" cy="4525963"/>
          </a:xfrm>
        </p:spPr>
        <p:txBody>
          <a:bodyPr/>
          <a:lstStyle/>
          <a:p>
            <a:r>
              <a:rPr lang="en-US" b="1" dirty="0"/>
              <a:t>A)  Hot Temper</a:t>
            </a:r>
          </a:p>
          <a:p>
            <a:r>
              <a:rPr lang="en-US" b="1" dirty="0"/>
              <a:t>B) Honesty </a:t>
            </a:r>
          </a:p>
          <a:p>
            <a:r>
              <a:rPr lang="en-US" b="1" dirty="0"/>
              <a:t>C) Pleasant Personality </a:t>
            </a:r>
          </a:p>
          <a:p>
            <a:r>
              <a:rPr lang="en-US" b="1" dirty="0"/>
              <a:t>D) Calmness</a:t>
            </a:r>
          </a:p>
          <a:p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2057400"/>
            <a:ext cx="914400" cy="4525963"/>
          </a:xfrm>
        </p:spPr>
        <p:txBody>
          <a:bodyPr/>
          <a:lstStyle/>
          <a:p>
            <a:r>
              <a:rPr lang="en-US" dirty="0"/>
              <a:t>A 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19600" y="1981201"/>
            <a:ext cx="3810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191000" y="20574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267200" y="1981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txBody>
          <a:bodyPr>
            <a:normAutofit/>
          </a:bodyPr>
          <a:lstStyle/>
          <a:p>
            <a:r>
              <a:rPr lang="en-US" dirty="0"/>
              <a:t>Reception  – Find the odd one 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6934200" cy="4525963"/>
          </a:xfrm>
        </p:spPr>
        <p:txBody>
          <a:bodyPr/>
          <a:lstStyle/>
          <a:p>
            <a:r>
              <a:rPr lang="en-US" b="1" dirty="0"/>
              <a:t>A) Check in and Check out </a:t>
            </a:r>
          </a:p>
          <a:p>
            <a:r>
              <a:rPr lang="en-US" b="1" dirty="0"/>
              <a:t>B) </a:t>
            </a:r>
            <a:r>
              <a:rPr lang="en-US" b="1" dirty="0" err="1"/>
              <a:t>Upselling</a:t>
            </a:r>
            <a:r>
              <a:rPr lang="en-US" b="1" dirty="0"/>
              <a:t> of rooms </a:t>
            </a:r>
          </a:p>
          <a:p>
            <a:r>
              <a:rPr lang="en-US" b="1" dirty="0"/>
              <a:t>C) Check room availability for walk ins</a:t>
            </a:r>
          </a:p>
          <a:p>
            <a:r>
              <a:rPr lang="en-US" b="1" dirty="0"/>
              <a:t>D) Log wake up calls in the system </a:t>
            </a:r>
          </a:p>
          <a:p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0" y="2057400"/>
            <a:ext cx="838200" cy="4525963"/>
          </a:xfrm>
        </p:spPr>
        <p:txBody>
          <a:bodyPr/>
          <a:lstStyle/>
          <a:p>
            <a:r>
              <a:rPr lang="en-US" dirty="0"/>
              <a:t>D 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19600" y="1981201"/>
            <a:ext cx="3810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191000" y="20574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267200" y="1981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Room for 4 </a:t>
            </a:r>
            <a:r>
              <a:rPr lang="en-US" dirty="0" err="1"/>
              <a:t>pax</a:t>
            </a:r>
            <a:r>
              <a:rPr lang="en-US" dirty="0"/>
              <a:t> with 4 SGL beds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A) Hollywood twin bed</a:t>
            </a:r>
          </a:p>
          <a:p>
            <a:r>
              <a:rPr lang="en-US" dirty="0"/>
              <a:t>B) </a:t>
            </a:r>
            <a:r>
              <a:rPr lang="en-US" dirty="0" err="1"/>
              <a:t>Parlour</a:t>
            </a:r>
            <a:endParaRPr lang="en-US" dirty="0"/>
          </a:p>
          <a:p>
            <a:r>
              <a:rPr lang="en-US" dirty="0"/>
              <a:t>C) Cabana</a:t>
            </a:r>
          </a:p>
          <a:p>
            <a:r>
              <a:rPr lang="en-US" dirty="0"/>
              <a:t>D) Quad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txBody>
          <a:bodyPr>
            <a:normAutofit/>
          </a:bodyPr>
          <a:lstStyle/>
          <a:p>
            <a:r>
              <a:rPr lang="en-US" dirty="0"/>
              <a:t>Time share  – Odd one out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7467600" cy="4525963"/>
          </a:xfrm>
        </p:spPr>
        <p:txBody>
          <a:bodyPr/>
          <a:lstStyle/>
          <a:p>
            <a:r>
              <a:rPr lang="en-US" b="1" dirty="0"/>
              <a:t>A) Easy in renting out apartments if not used</a:t>
            </a:r>
          </a:p>
          <a:p>
            <a:r>
              <a:rPr lang="en-US" b="1" dirty="0"/>
              <a:t>B)  Less expenditure in Marketing </a:t>
            </a:r>
          </a:p>
          <a:p>
            <a:r>
              <a:rPr lang="en-US" b="1" dirty="0"/>
              <a:t>C) Earn Points on Sale on Exchange </a:t>
            </a:r>
          </a:p>
          <a:p>
            <a:r>
              <a:rPr lang="en-US" b="1" dirty="0"/>
              <a:t>D) </a:t>
            </a:r>
            <a:r>
              <a:rPr lang="en-US" b="1" dirty="0" err="1"/>
              <a:t>Guaranted</a:t>
            </a:r>
            <a:r>
              <a:rPr lang="en-US" b="1" dirty="0"/>
              <a:t> vacations and less maintenance  </a:t>
            </a:r>
          </a:p>
          <a:p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77200" y="2057400"/>
            <a:ext cx="685800" cy="4525963"/>
          </a:xfrm>
        </p:spPr>
        <p:txBody>
          <a:bodyPr/>
          <a:lstStyle/>
          <a:p>
            <a:r>
              <a:rPr lang="en-US" dirty="0"/>
              <a:t>B 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19600" y="1981201"/>
            <a:ext cx="3810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305800" y="2057400"/>
            <a:ext cx="838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267200" y="1981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txBody>
          <a:bodyPr>
            <a:normAutofit/>
          </a:bodyPr>
          <a:lstStyle/>
          <a:p>
            <a:r>
              <a:rPr lang="en-US" dirty="0"/>
              <a:t>Racks for storing vouchers for future verifications and night audit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6172200" cy="4525963"/>
          </a:xfrm>
        </p:spPr>
        <p:txBody>
          <a:bodyPr/>
          <a:lstStyle/>
          <a:p>
            <a:r>
              <a:rPr lang="en-US" b="1" dirty="0"/>
              <a:t>A)  Voucher Rack </a:t>
            </a:r>
          </a:p>
          <a:p>
            <a:r>
              <a:rPr lang="en-US" b="1" dirty="0"/>
              <a:t>B) Key rack </a:t>
            </a:r>
          </a:p>
          <a:p>
            <a:r>
              <a:rPr lang="en-US" b="1" dirty="0"/>
              <a:t>C) Information Rack </a:t>
            </a:r>
          </a:p>
          <a:p>
            <a:r>
              <a:rPr lang="en-US" b="1" dirty="0"/>
              <a:t>D) </a:t>
            </a:r>
            <a:r>
              <a:rPr lang="en-US" b="1"/>
              <a:t>Folio tray </a:t>
            </a:r>
            <a:endParaRPr lang="en-US" b="1" dirty="0"/>
          </a:p>
          <a:p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2057400"/>
            <a:ext cx="914400" cy="4525963"/>
          </a:xfrm>
        </p:spPr>
        <p:txBody>
          <a:bodyPr/>
          <a:lstStyle/>
          <a:p>
            <a:r>
              <a:rPr lang="en-US" dirty="0"/>
              <a:t>A 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153400" y="2057400"/>
            <a:ext cx="990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267200" y="1981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txBody>
          <a:bodyPr>
            <a:normAutofit/>
          </a:bodyPr>
          <a:lstStyle/>
          <a:p>
            <a:r>
              <a:rPr lang="en-US" dirty="0"/>
              <a:t>Automated Equipments – Odd one out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6934200" cy="4525963"/>
          </a:xfrm>
        </p:spPr>
        <p:txBody>
          <a:bodyPr/>
          <a:lstStyle/>
          <a:p>
            <a:r>
              <a:rPr lang="en-US" b="1" dirty="0"/>
              <a:t>A) Electronic Cash Register </a:t>
            </a:r>
          </a:p>
          <a:p>
            <a:r>
              <a:rPr lang="en-US" b="1" dirty="0"/>
              <a:t>B) CCTV cameras</a:t>
            </a:r>
          </a:p>
          <a:p>
            <a:r>
              <a:rPr lang="en-US" b="1" dirty="0"/>
              <a:t>C) Key Rack </a:t>
            </a:r>
          </a:p>
          <a:p>
            <a:r>
              <a:rPr lang="en-US" b="1" dirty="0"/>
              <a:t>D) Magnetic Strip Reader </a:t>
            </a:r>
          </a:p>
          <a:p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0" y="2057400"/>
            <a:ext cx="838200" cy="4525963"/>
          </a:xfrm>
        </p:spPr>
        <p:txBody>
          <a:bodyPr/>
          <a:lstStyle/>
          <a:p>
            <a:r>
              <a:rPr lang="en-US" dirty="0"/>
              <a:t>C 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19600" y="1981201"/>
            <a:ext cx="3810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191000" y="20574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267200" y="1981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txBody>
          <a:bodyPr>
            <a:normAutofit/>
          </a:bodyPr>
          <a:lstStyle/>
          <a:p>
            <a:r>
              <a:rPr lang="en-US" dirty="0"/>
              <a:t>First Indian Luxury hotel built by </a:t>
            </a:r>
            <a:r>
              <a:rPr lang="en-US" dirty="0" err="1"/>
              <a:t>Govt</a:t>
            </a:r>
            <a:r>
              <a:rPr lang="en-US" dirty="0"/>
              <a:t> in 1956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6934200" cy="4525963"/>
          </a:xfrm>
        </p:spPr>
        <p:txBody>
          <a:bodyPr/>
          <a:lstStyle/>
          <a:p>
            <a:r>
              <a:rPr lang="en-US" b="1" dirty="0"/>
              <a:t>A)  Victoria Hotel </a:t>
            </a:r>
          </a:p>
          <a:p>
            <a:r>
              <a:rPr lang="en-US" b="1" dirty="0"/>
              <a:t>B) </a:t>
            </a:r>
            <a:r>
              <a:rPr lang="en-US" b="1" dirty="0" err="1"/>
              <a:t>Taj</a:t>
            </a:r>
            <a:r>
              <a:rPr lang="en-US" b="1" dirty="0"/>
              <a:t> </a:t>
            </a:r>
            <a:r>
              <a:rPr lang="en-US" b="1" dirty="0" err="1"/>
              <a:t>Mahal</a:t>
            </a:r>
            <a:r>
              <a:rPr lang="en-US" b="1" dirty="0"/>
              <a:t> </a:t>
            </a:r>
            <a:r>
              <a:rPr lang="en-US" b="1" dirty="0" err="1"/>
              <a:t>Plaace</a:t>
            </a:r>
            <a:r>
              <a:rPr lang="en-US" b="1" dirty="0"/>
              <a:t> , Mumbai </a:t>
            </a:r>
          </a:p>
          <a:p>
            <a:r>
              <a:rPr lang="en-US" b="1" dirty="0"/>
              <a:t>C) Grand Hotel Mumbai </a:t>
            </a:r>
          </a:p>
          <a:p>
            <a:r>
              <a:rPr lang="en-US" b="1" dirty="0"/>
              <a:t>D) Ashok Hotel </a:t>
            </a:r>
          </a:p>
          <a:p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0" y="2057400"/>
            <a:ext cx="838200" cy="4525963"/>
          </a:xfrm>
        </p:spPr>
        <p:txBody>
          <a:bodyPr/>
          <a:lstStyle/>
          <a:p>
            <a:r>
              <a:rPr lang="en-US" dirty="0"/>
              <a:t>D 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19600" y="1981201"/>
            <a:ext cx="3810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191000" y="20574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267200" y="1981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txBody>
          <a:bodyPr>
            <a:normAutofit/>
          </a:bodyPr>
          <a:lstStyle/>
          <a:p>
            <a:r>
              <a:rPr lang="en-US" dirty="0"/>
              <a:t>Rooms that share a wall but not connected by a door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6934200" cy="4525963"/>
          </a:xfrm>
        </p:spPr>
        <p:txBody>
          <a:bodyPr/>
          <a:lstStyle/>
          <a:p>
            <a:r>
              <a:rPr lang="en-US" b="1" dirty="0"/>
              <a:t>A) Interconnecting Room  </a:t>
            </a:r>
          </a:p>
          <a:p>
            <a:r>
              <a:rPr lang="en-US" b="1" dirty="0"/>
              <a:t>B) Adjoining Rooms  </a:t>
            </a:r>
          </a:p>
          <a:p>
            <a:r>
              <a:rPr lang="en-US" b="1" dirty="0"/>
              <a:t>C) Adjacent Room s</a:t>
            </a:r>
          </a:p>
          <a:p>
            <a:r>
              <a:rPr lang="en-US" b="1" dirty="0"/>
              <a:t>D) Cabana </a:t>
            </a:r>
          </a:p>
          <a:p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0" y="2057400"/>
            <a:ext cx="838200" cy="4525963"/>
          </a:xfrm>
        </p:spPr>
        <p:txBody>
          <a:bodyPr/>
          <a:lstStyle/>
          <a:p>
            <a:r>
              <a:rPr lang="en-US" dirty="0"/>
              <a:t>B 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19600" y="1981201"/>
            <a:ext cx="3810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191000" y="20574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267200" y="1981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txBody>
          <a:bodyPr>
            <a:normAutofit/>
          </a:bodyPr>
          <a:lstStyle/>
          <a:p>
            <a:r>
              <a:rPr lang="en-US" dirty="0"/>
              <a:t>Tasks of an Information Asst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6934200" cy="4525963"/>
          </a:xfrm>
        </p:spPr>
        <p:txBody>
          <a:bodyPr/>
          <a:lstStyle/>
          <a:p>
            <a:r>
              <a:rPr lang="en-US" b="1" dirty="0"/>
              <a:t>A) Handle guests mail and messages </a:t>
            </a:r>
          </a:p>
          <a:p>
            <a:r>
              <a:rPr lang="en-US" b="1" dirty="0"/>
              <a:t>B) Assists in Guest Paging </a:t>
            </a:r>
          </a:p>
          <a:p>
            <a:r>
              <a:rPr lang="en-US" b="1" dirty="0"/>
              <a:t>C) Provide desired info to guests</a:t>
            </a:r>
          </a:p>
          <a:p>
            <a:r>
              <a:rPr lang="en-US" b="1" dirty="0"/>
              <a:t>D) All of the above </a:t>
            </a:r>
          </a:p>
          <a:p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0" y="2057400"/>
            <a:ext cx="838200" cy="4525963"/>
          </a:xfrm>
        </p:spPr>
        <p:txBody>
          <a:bodyPr/>
          <a:lstStyle/>
          <a:p>
            <a:r>
              <a:rPr lang="en-US" dirty="0"/>
              <a:t>D 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19600" y="1981201"/>
            <a:ext cx="3810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191000" y="20574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267200" y="1981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txBody>
          <a:bodyPr>
            <a:normAutofit/>
          </a:bodyPr>
          <a:lstStyle/>
          <a:p>
            <a:r>
              <a:rPr lang="en-US" dirty="0"/>
              <a:t>Safety deposit Locker -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6934200" cy="4525963"/>
          </a:xfrm>
        </p:spPr>
        <p:txBody>
          <a:bodyPr/>
          <a:lstStyle/>
          <a:p>
            <a:r>
              <a:rPr lang="en-US" b="1" dirty="0"/>
              <a:t>A) Guest keeps their </a:t>
            </a:r>
            <a:r>
              <a:rPr lang="en-US" b="1" dirty="0" err="1"/>
              <a:t>valueable</a:t>
            </a:r>
            <a:r>
              <a:rPr lang="en-US" b="1" dirty="0"/>
              <a:t> items</a:t>
            </a:r>
          </a:p>
          <a:p>
            <a:r>
              <a:rPr lang="en-US" b="1" dirty="0"/>
              <a:t>B) Issued upon request </a:t>
            </a:r>
          </a:p>
          <a:p>
            <a:r>
              <a:rPr lang="en-US" b="1" dirty="0"/>
              <a:t>C) Operated by only 1 key if manually handled </a:t>
            </a:r>
          </a:p>
          <a:p>
            <a:r>
              <a:rPr lang="en-US" b="1" dirty="0"/>
              <a:t>D) Both A and B </a:t>
            </a:r>
          </a:p>
          <a:p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0" y="2057400"/>
            <a:ext cx="838200" cy="4525963"/>
          </a:xfrm>
        </p:spPr>
        <p:txBody>
          <a:bodyPr/>
          <a:lstStyle/>
          <a:p>
            <a:r>
              <a:rPr lang="en-US" dirty="0"/>
              <a:t>D 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19600" y="1981201"/>
            <a:ext cx="3810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191000" y="20574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267200" y="1981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txBody>
          <a:bodyPr>
            <a:normAutofit/>
          </a:bodyPr>
          <a:lstStyle/>
          <a:p>
            <a:r>
              <a:rPr lang="en-US" dirty="0"/>
              <a:t>Fire Outbreak – Right step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6934200" cy="4525963"/>
          </a:xfrm>
        </p:spPr>
        <p:txBody>
          <a:bodyPr/>
          <a:lstStyle/>
          <a:p>
            <a:r>
              <a:rPr lang="en-US" b="1" dirty="0"/>
              <a:t>A) Crouch down and stay low to the floor</a:t>
            </a:r>
          </a:p>
          <a:p>
            <a:r>
              <a:rPr lang="en-US" b="1" dirty="0"/>
              <a:t>B) Open the window after checking the smoke level </a:t>
            </a:r>
          </a:p>
          <a:p>
            <a:r>
              <a:rPr lang="en-US" b="1" dirty="0"/>
              <a:t>C) Don’t use elevator</a:t>
            </a:r>
          </a:p>
          <a:p>
            <a:r>
              <a:rPr lang="en-US" b="1" dirty="0"/>
              <a:t>D) All of the above </a:t>
            </a:r>
          </a:p>
          <a:p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0" y="2057400"/>
            <a:ext cx="838200" cy="4525963"/>
          </a:xfrm>
        </p:spPr>
        <p:txBody>
          <a:bodyPr/>
          <a:lstStyle/>
          <a:p>
            <a:r>
              <a:rPr lang="en-US" dirty="0"/>
              <a:t>D 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19600" y="1981201"/>
            <a:ext cx="3810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191000" y="20574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267200" y="1981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txBody>
          <a:bodyPr>
            <a:normAutofit/>
          </a:bodyPr>
          <a:lstStyle/>
          <a:p>
            <a:r>
              <a:rPr lang="en-US" dirty="0"/>
              <a:t>PBX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6934200" cy="4525963"/>
          </a:xfrm>
        </p:spPr>
        <p:txBody>
          <a:bodyPr/>
          <a:lstStyle/>
          <a:p>
            <a:r>
              <a:rPr lang="en-US" b="1" dirty="0"/>
              <a:t>A) Private network of telephones</a:t>
            </a:r>
          </a:p>
          <a:p>
            <a:r>
              <a:rPr lang="en-US" b="1" dirty="0"/>
              <a:t>B) Safety vault</a:t>
            </a:r>
          </a:p>
          <a:p>
            <a:r>
              <a:rPr lang="en-US" b="1" dirty="0"/>
              <a:t>C) Room availability status</a:t>
            </a:r>
          </a:p>
          <a:p>
            <a:r>
              <a:rPr lang="en-US" b="1" dirty="0"/>
              <a:t>D) Rack rate </a:t>
            </a:r>
          </a:p>
          <a:p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0" y="2057400"/>
            <a:ext cx="838200" cy="4525963"/>
          </a:xfrm>
        </p:spPr>
        <p:txBody>
          <a:bodyPr/>
          <a:lstStyle/>
          <a:p>
            <a:r>
              <a:rPr lang="en-US" dirty="0"/>
              <a:t>A 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19600" y="1981201"/>
            <a:ext cx="3810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191000" y="20574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267200" y="1981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When a guest doesn’t arrive by 6 pm as per hotel policies , the reservation stands cancelled provided he/she hasn’t </a:t>
            </a:r>
            <a:r>
              <a:rPr lang="en-US" sz="2800"/>
              <a:t>made the full  </a:t>
            </a:r>
            <a:r>
              <a:rPr lang="en-US" sz="2800" dirty="0"/>
              <a:t>advance </a:t>
            </a:r>
            <a:r>
              <a:rPr lang="en-US" sz="2800"/>
              <a:t>payment for his stay. </a:t>
            </a:r>
            <a:r>
              <a:rPr lang="en-US" sz="2800" dirty="0"/>
              <a:t>This is rightly defined as :-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6934200" cy="4525963"/>
          </a:xfrm>
        </p:spPr>
        <p:txBody>
          <a:bodyPr/>
          <a:lstStyle/>
          <a:p>
            <a:r>
              <a:rPr lang="en-US" b="1" dirty="0"/>
              <a:t>A) Booking horizon</a:t>
            </a:r>
          </a:p>
          <a:p>
            <a:r>
              <a:rPr lang="en-US" b="1" dirty="0"/>
              <a:t>B) Cancellation hour </a:t>
            </a:r>
          </a:p>
          <a:p>
            <a:r>
              <a:rPr lang="en-US" b="1" dirty="0"/>
              <a:t>C) Cut off date</a:t>
            </a:r>
          </a:p>
          <a:p>
            <a:r>
              <a:rPr lang="en-US" b="1" dirty="0"/>
              <a:t>D) Overbooking  </a:t>
            </a:r>
          </a:p>
          <a:p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0" y="2057400"/>
            <a:ext cx="838200" cy="4525963"/>
          </a:xfrm>
        </p:spPr>
        <p:txBody>
          <a:bodyPr/>
          <a:lstStyle/>
          <a:p>
            <a:r>
              <a:rPr lang="en-US" dirty="0"/>
              <a:t>B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19600" y="1981201"/>
            <a:ext cx="3810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191000" y="20574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267200" y="1981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/ O stands for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A) Change Out</a:t>
            </a:r>
          </a:p>
          <a:p>
            <a:r>
              <a:rPr lang="en-US" dirty="0"/>
              <a:t>B) Check out</a:t>
            </a:r>
          </a:p>
          <a:p>
            <a:r>
              <a:rPr lang="en-US" dirty="0"/>
              <a:t>C) check In</a:t>
            </a:r>
          </a:p>
          <a:p>
            <a:r>
              <a:rPr lang="en-US" dirty="0"/>
              <a:t>D) Care of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txBody>
          <a:bodyPr>
            <a:normAutofit/>
          </a:bodyPr>
          <a:lstStyle/>
          <a:p>
            <a:r>
              <a:rPr lang="en-US" dirty="0"/>
              <a:t>Telephonic Etiquettes – Odd one out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6934200" cy="4525963"/>
          </a:xfrm>
        </p:spPr>
        <p:txBody>
          <a:bodyPr/>
          <a:lstStyle/>
          <a:p>
            <a:r>
              <a:rPr lang="en-US" b="1" dirty="0"/>
              <a:t>A) Address properly </a:t>
            </a:r>
          </a:p>
          <a:p>
            <a:r>
              <a:rPr lang="en-US" b="1" dirty="0"/>
              <a:t>B) Don’t keep guest on hold for long  </a:t>
            </a:r>
          </a:p>
          <a:p>
            <a:r>
              <a:rPr lang="en-US" b="1" dirty="0"/>
              <a:t>C) Don’t make false promises </a:t>
            </a:r>
          </a:p>
          <a:p>
            <a:r>
              <a:rPr lang="en-US" b="1" dirty="0"/>
              <a:t>D) Don’t be polite </a:t>
            </a:r>
          </a:p>
          <a:p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0" y="2057400"/>
            <a:ext cx="838200" cy="4525963"/>
          </a:xfrm>
        </p:spPr>
        <p:txBody>
          <a:bodyPr/>
          <a:lstStyle/>
          <a:p>
            <a:r>
              <a:rPr lang="en-US" dirty="0"/>
              <a:t>D 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19600" y="1981201"/>
            <a:ext cx="3810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191000" y="20574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267200" y="1981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txBody>
          <a:bodyPr>
            <a:normAutofit/>
          </a:bodyPr>
          <a:lstStyle/>
          <a:p>
            <a:r>
              <a:rPr lang="en-US" dirty="0"/>
              <a:t>Rack rate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6934200" cy="4525963"/>
          </a:xfrm>
        </p:spPr>
        <p:txBody>
          <a:bodyPr/>
          <a:lstStyle/>
          <a:p>
            <a:r>
              <a:rPr lang="en-US" b="1" dirty="0"/>
              <a:t>A) Lowest rate of a room per night </a:t>
            </a:r>
          </a:p>
          <a:p>
            <a:r>
              <a:rPr lang="en-US" b="1" dirty="0"/>
              <a:t>B) Complimentary rate for a BTC guest.</a:t>
            </a:r>
          </a:p>
          <a:p>
            <a:r>
              <a:rPr lang="en-US" b="1" dirty="0"/>
              <a:t>C) Potential/ highest rate charged for a room without discounts.</a:t>
            </a:r>
          </a:p>
          <a:p>
            <a:r>
              <a:rPr lang="en-US" b="1" dirty="0"/>
              <a:t>D) Rate with an added markup profit.  </a:t>
            </a:r>
          </a:p>
          <a:p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0" y="2057400"/>
            <a:ext cx="838200" cy="4525963"/>
          </a:xfrm>
        </p:spPr>
        <p:txBody>
          <a:bodyPr/>
          <a:lstStyle/>
          <a:p>
            <a:r>
              <a:rPr lang="en-US" dirty="0"/>
              <a:t>C 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19600" y="1981201"/>
            <a:ext cx="3810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191000" y="20574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267200" y="1981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HRACC members – Find the odd one out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A) IATO </a:t>
            </a:r>
          </a:p>
          <a:p>
            <a:r>
              <a:rPr lang="en-US" dirty="0"/>
              <a:t>B) HAI </a:t>
            </a:r>
          </a:p>
          <a:p>
            <a:r>
              <a:rPr lang="en-US" dirty="0"/>
              <a:t>C) Principal , Regional IHM</a:t>
            </a:r>
          </a:p>
          <a:p>
            <a:r>
              <a:rPr lang="en-US" dirty="0"/>
              <a:t>D) FSSAI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Process of tracing and locating guests in hotel premises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2037"/>
            <a:ext cx="4038600" cy="4525963"/>
          </a:xfrm>
        </p:spPr>
        <p:txBody>
          <a:bodyPr/>
          <a:lstStyle/>
          <a:p>
            <a:r>
              <a:rPr lang="en-US" dirty="0"/>
              <a:t>A) Night Audit </a:t>
            </a:r>
          </a:p>
          <a:p>
            <a:r>
              <a:rPr lang="en-US" dirty="0"/>
              <a:t> B) Registration</a:t>
            </a:r>
          </a:p>
          <a:p>
            <a:r>
              <a:rPr lang="en-US" dirty="0"/>
              <a:t>C) Paging </a:t>
            </a:r>
          </a:p>
          <a:p>
            <a:r>
              <a:rPr lang="en-US" dirty="0"/>
              <a:t>D) Bucket check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133600"/>
            <a:ext cx="4038600" cy="4525963"/>
          </a:xfrm>
        </p:spPr>
        <p:txBody>
          <a:bodyPr/>
          <a:lstStyle/>
          <a:p>
            <a:r>
              <a:rPr lang="en-US" dirty="0"/>
              <a:t>C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Rooms with 2 SGL beds connected by common headboard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A) Hollywood twin bed</a:t>
            </a:r>
          </a:p>
          <a:p>
            <a:r>
              <a:rPr lang="en-US" dirty="0"/>
              <a:t>B) Suite</a:t>
            </a:r>
          </a:p>
          <a:p>
            <a:r>
              <a:rPr lang="en-US" dirty="0"/>
              <a:t>C) Duplex</a:t>
            </a:r>
          </a:p>
          <a:p>
            <a:r>
              <a:rPr lang="en-US" dirty="0"/>
              <a:t>D) Lanai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 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boy Functions – Odd one out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A) Luggage handling </a:t>
            </a:r>
          </a:p>
          <a:p>
            <a:r>
              <a:rPr lang="en-US" dirty="0"/>
              <a:t>B) Newspaper circulation </a:t>
            </a:r>
          </a:p>
          <a:p>
            <a:r>
              <a:rPr lang="en-US" dirty="0"/>
              <a:t>C) Guest Escort to rooms</a:t>
            </a:r>
          </a:p>
          <a:p>
            <a:r>
              <a:rPr lang="en-US" dirty="0"/>
              <a:t>D) Guest room booking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</a:t>
            </a:r>
          </a:p>
        </p:txBody>
      </p:sp>
    </p:spTree>
  </p:cSld>
  <p:clrMapOvr>
    <a:masterClrMapping/>
  </p:clrMapOvr>
  <p:transition spd="slow" advTm="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1431</Words>
  <Application>Microsoft Office PowerPoint</Application>
  <PresentationFormat>On-screen Show (4:3)</PresentationFormat>
  <Paragraphs>383</Paragraphs>
  <Slides>51</Slides>
  <Notes>0</Notes>
  <HiddenSlides>50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MOCK TEST  10.02.2021 By Soumyak Bhattacherjee  </vt:lpstr>
      <vt:lpstr>Small hotels in Switerland  </vt:lpstr>
      <vt:lpstr>Uniformed Service </vt:lpstr>
      <vt:lpstr>Room for 4 pax with 4 SGL beds</vt:lpstr>
      <vt:lpstr>C / O stands for </vt:lpstr>
      <vt:lpstr>HRACC members – Find the odd one out </vt:lpstr>
      <vt:lpstr>Process of tracing and locating guests in hotel premises</vt:lpstr>
      <vt:lpstr>Rooms with 2 SGL beds connected by common headboard</vt:lpstr>
      <vt:lpstr>Bell boy Functions – Odd one out </vt:lpstr>
      <vt:lpstr>Plan with room tariff including either lunch or dinner</vt:lpstr>
      <vt:lpstr>Hotels for holiday makers, leisure travellers located near tourist destinations</vt:lpstr>
      <vt:lpstr>Alternate accommodation </vt:lpstr>
      <vt:lpstr>Wake up call Service </vt:lpstr>
      <vt:lpstr>Apartments with multiple owners that are either leased or rented out in weeks throughout a year</vt:lpstr>
      <vt:lpstr>“Mercredi “ in English refers to </vt:lpstr>
      <vt:lpstr>“ Thank you very much “ in French</vt:lpstr>
      <vt:lpstr>Form used by FO to coordinate with Maintenance dept</vt:lpstr>
      <vt:lpstr>Medium size hotels according to Indian context </vt:lpstr>
      <vt:lpstr>Guests with no reservation </vt:lpstr>
      <vt:lpstr>Back of the house dept</vt:lpstr>
      <vt:lpstr>GRC full form </vt:lpstr>
      <vt:lpstr>Guest who doesn’t check out and escapes without settling bills</vt:lpstr>
      <vt:lpstr>Furnished rooms with a roofed patio overviewing landscape</vt:lpstr>
      <vt:lpstr>King Size Bed dimensions</vt:lpstr>
      <vt:lpstr>“ When rooms are not occupied the previous night but serviced for a next arrival “</vt:lpstr>
      <vt:lpstr>Report that notes variance between FO and HK room status</vt:lpstr>
      <vt:lpstr>VISA stands for </vt:lpstr>
      <vt:lpstr>SPATT guest means </vt:lpstr>
      <vt:lpstr>Doorman is also called as </vt:lpstr>
      <vt:lpstr>A guest with no luggage or almost negligible baggage</vt:lpstr>
      <vt:lpstr>“Summer” in French  </vt:lpstr>
      <vt:lpstr>“5” in French </vt:lpstr>
      <vt:lpstr>Tourism industry – Find the odd one out</vt:lpstr>
      <vt:lpstr>Hotels set in the form of havelis and forts, royal mansions around 1920 to 1950 </vt:lpstr>
      <vt:lpstr>Features of a business/ downtown hotel – Odd one out</vt:lpstr>
      <vt:lpstr>Functions of the Bell Desk – Find the odd one out</vt:lpstr>
      <vt:lpstr>Cashier  – Find the odd one out</vt:lpstr>
      <vt:lpstr>Qualities of a FO Personnel – find the odd one out</vt:lpstr>
      <vt:lpstr>Reception  – Find the odd one out</vt:lpstr>
      <vt:lpstr>Time share  – Odd one out </vt:lpstr>
      <vt:lpstr>Racks for storing vouchers for future verifications and night audit </vt:lpstr>
      <vt:lpstr>Automated Equipments – Odd one out </vt:lpstr>
      <vt:lpstr>First Indian Luxury hotel built by Govt in 1956 </vt:lpstr>
      <vt:lpstr>Rooms that share a wall but not connected by a door</vt:lpstr>
      <vt:lpstr>Tasks of an Information Asst</vt:lpstr>
      <vt:lpstr>Safety deposit Locker - Features</vt:lpstr>
      <vt:lpstr>Fire Outbreak – Right step</vt:lpstr>
      <vt:lpstr>PBX</vt:lpstr>
      <vt:lpstr>When a guest doesn’t arrive by 6 pm as per hotel policies , the reservation stands cancelled provided he/she hasn’t made the full  advance payment for his stay. This is rightly defined as :-</vt:lpstr>
      <vt:lpstr>Telephonic Etiquettes – Odd one out </vt:lpstr>
      <vt:lpstr>Rack rate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Windows User</cp:lastModifiedBy>
  <cp:revision>133</cp:revision>
  <dcterms:created xsi:type="dcterms:W3CDTF">2006-08-16T00:00:00Z</dcterms:created>
  <dcterms:modified xsi:type="dcterms:W3CDTF">2022-01-19T13:46:09Z</dcterms:modified>
</cp:coreProperties>
</file>